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72" r:id="rId4"/>
    <p:sldId id="273" r:id="rId5"/>
    <p:sldId id="258" r:id="rId6"/>
    <p:sldId id="277" r:id="rId7"/>
    <p:sldId id="260" r:id="rId8"/>
    <p:sldId id="274" r:id="rId9"/>
    <p:sldId id="261" r:id="rId10"/>
    <p:sldId id="275" r:id="rId11"/>
    <p:sldId id="262" r:id="rId12"/>
    <p:sldId id="276" r:id="rId13"/>
    <p:sldId id="271" r:id="rId14"/>
    <p:sldId id="278" r:id="rId15"/>
    <p:sldId id="263" r:id="rId16"/>
    <p:sldId id="264" r:id="rId17"/>
    <p:sldId id="265" r:id="rId18"/>
    <p:sldId id="266" r:id="rId19"/>
    <p:sldId id="259" r:id="rId20"/>
    <p:sldId id="268" r:id="rId21"/>
    <p:sldId id="269" r:id="rId22"/>
    <p:sldId id="270" r:id="rId23"/>
    <p:sldId id="267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FF33"/>
    <a:srgbClr val="000099"/>
    <a:srgbClr val="CC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96" autoAdjust="0"/>
    <p:restoredTop sz="87831" autoAdjust="0"/>
  </p:normalViewPr>
  <p:slideViewPr>
    <p:cSldViewPr>
      <p:cViewPr>
        <p:scale>
          <a:sx n="50" d="100"/>
          <a:sy n="50" d="100"/>
        </p:scale>
        <p:origin x="-1380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7C4EA-8F58-4B80-BD35-F76D2BD35BDC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E1916-E1E9-4EA2-B39F-ACBF4E56B3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45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92E49-DFC4-4DA5-B23A-CA4771FD14B7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7216E-A6F8-482F-BC5D-D71D1F7810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83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7216E-A6F8-482F-BC5D-D71D1F7810D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D5AC3-7B27-41E1-AFD5-088382B3F8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AC10B-2CC6-44C8-B7DF-98C1D0A2B5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2E19EC-CAA7-4354-96E8-4174BB9D35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C1B14-956B-43B1-B351-D4E36CDA37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9BD1D-9639-4043-9054-2199BA73B2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74930-E8F4-4794-B91C-C86D2532F5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FA2A4-E720-433F-96B1-393DE61750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622989-8A34-4367-AC8D-B71F76ECBC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E7740-A687-497C-A5A2-05CA363A71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78670-19B9-40AC-850E-211E91E7C8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1AE69-74E6-4633-B135-BE14A2D9DE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4324BC7-0930-4069-AE70-ED7EB88108A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143000" y="381000"/>
            <a:ext cx="6672263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Finding Unit Price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0" y="1828800"/>
            <a:ext cx="9144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bg1"/>
                </a:solidFill>
                <a:latin typeface="Microsoft Sans Serif" pitchFamily="34" charset="0"/>
              </a:rPr>
              <a:t>Unit Price: 		   Price per Item</a:t>
            </a:r>
          </a:p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bg1"/>
                </a:solidFill>
                <a:latin typeface="Microsoft Sans Serif" pitchFamily="34" charset="0"/>
              </a:rPr>
              <a:t>			Measure or Count of Items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514600" y="1752600"/>
            <a:ext cx="571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solidFill>
                <a:schemeClr val="bg1"/>
              </a:solidFill>
              <a:latin typeface="Microsoft Sans Serif" pitchFamily="34" charset="0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2819400" y="2590800"/>
            <a:ext cx="6019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066800" y="4495800"/>
            <a:ext cx="6934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 b="1" dirty="0">
                <a:solidFill>
                  <a:schemeClr val="bg1"/>
                </a:solidFill>
                <a:latin typeface="Microsoft Sans Serif" pitchFamily="34" charset="0"/>
              </a:rPr>
              <a:t>Allows shoppers to compare the prices of items quickly and easily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/>
      <p:bldP spid="20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:\My Pictures\gatorade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4807" y="0"/>
            <a:ext cx="4892993" cy="3581400"/>
          </a:xfrm>
          <a:prstGeom prst="rect">
            <a:avLst/>
          </a:prstGeom>
          <a:noFill/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0" y="1066800"/>
            <a:ext cx="86868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Gatorade 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8 pack for $5.99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16 oz </a:t>
            </a:r>
            <a:r>
              <a:rPr lang="en-US" sz="2800" b="1" dirty="0" smtClean="0"/>
              <a:t>or 20 </a:t>
            </a:r>
            <a:r>
              <a:rPr lang="en-US" sz="2800" b="1" dirty="0"/>
              <a:t>oz bottles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How much per bottle</a:t>
            </a:r>
            <a:r>
              <a:rPr lang="en-US" sz="2800" b="1" dirty="0" smtClean="0"/>
              <a:t>?</a:t>
            </a:r>
          </a:p>
          <a:p>
            <a:pPr>
              <a:spcBef>
                <a:spcPct val="50000"/>
              </a:spcBef>
            </a:pPr>
            <a:endParaRPr lang="en-US" sz="2800" b="1" dirty="0" smtClean="0"/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How much per oz (for each size)?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:\My Pictures\potato chip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6550" y="0"/>
            <a:ext cx="6557450" cy="3429000"/>
          </a:xfrm>
          <a:prstGeom prst="rect">
            <a:avLst/>
          </a:prstGeom>
          <a:noFill/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0" y="3352800"/>
            <a:ext cx="74676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Ruffles Potato Chips</a:t>
            </a:r>
          </a:p>
          <a:p>
            <a:pPr>
              <a:spcBef>
                <a:spcPct val="50000"/>
              </a:spcBef>
            </a:pPr>
            <a:r>
              <a:rPr lang="en-US" sz="3200" b="1" dirty="0"/>
              <a:t>2 bags for $6</a:t>
            </a:r>
          </a:p>
          <a:p>
            <a:pPr>
              <a:spcBef>
                <a:spcPct val="50000"/>
              </a:spcBef>
            </a:pPr>
            <a:r>
              <a:rPr lang="en-US" sz="3200" b="1" dirty="0"/>
              <a:t>16.5 </a:t>
            </a:r>
            <a:r>
              <a:rPr lang="en-US" sz="3200" b="1" dirty="0" smtClean="0"/>
              <a:t>or 20 </a:t>
            </a:r>
            <a:r>
              <a:rPr lang="en-US" sz="3200" b="1" dirty="0"/>
              <a:t>oz.</a:t>
            </a:r>
          </a:p>
          <a:p>
            <a:pPr>
              <a:spcBef>
                <a:spcPct val="50000"/>
              </a:spcBef>
            </a:pPr>
            <a:r>
              <a:rPr lang="en-US" sz="3200" b="1" dirty="0"/>
              <a:t>How much per oz for each size bag?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:\My Pictures\breyers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399"/>
            <a:ext cx="3581400" cy="4016523"/>
          </a:xfrm>
          <a:prstGeom prst="rect">
            <a:avLst/>
          </a:prstGeom>
          <a:noFill/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114800" y="228600"/>
            <a:ext cx="4648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Breyers Ice Cream</a:t>
            </a:r>
          </a:p>
          <a:p>
            <a:pPr>
              <a:spcBef>
                <a:spcPct val="50000"/>
              </a:spcBef>
            </a:pPr>
            <a:r>
              <a:rPr lang="en-US" sz="3200" b="1"/>
              <a:t>Buy one get one free</a:t>
            </a:r>
          </a:p>
          <a:p>
            <a:pPr>
              <a:spcBef>
                <a:spcPct val="50000"/>
              </a:spcBef>
            </a:pPr>
            <a:r>
              <a:rPr lang="en-US" sz="3200" b="1"/>
              <a:t>$5.79 each</a:t>
            </a:r>
          </a:p>
          <a:p>
            <a:pPr>
              <a:spcBef>
                <a:spcPct val="50000"/>
              </a:spcBef>
            </a:pPr>
            <a:r>
              <a:rPr lang="en-US" sz="3200" b="1"/>
              <a:t>1.75 qt. Containers</a:t>
            </a:r>
          </a:p>
          <a:p>
            <a:pPr>
              <a:spcBef>
                <a:spcPct val="50000"/>
              </a:spcBef>
            </a:pPr>
            <a:r>
              <a:rPr lang="en-US" sz="3200" b="1"/>
              <a:t>How much per qt?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:\My Pictures\oran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3581400" cy="4204808"/>
          </a:xfrm>
          <a:prstGeom prst="rect">
            <a:avLst/>
          </a:prstGeom>
          <a:noFill/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4953000" y="304800"/>
            <a:ext cx="24384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Oranges 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4 lb. Bag 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$2.99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Unit Price?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:\My Pictures\m&amp;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9" y="377824"/>
            <a:ext cx="3499203" cy="4575175"/>
          </a:xfrm>
          <a:prstGeom prst="rect">
            <a:avLst/>
          </a:prstGeom>
          <a:noFill/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419600" y="381000"/>
            <a:ext cx="47244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M &amp; M’s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14 oz. Bag for $2.69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Unit Price?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4495800" y="0"/>
            <a:ext cx="0" cy="5638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8435" name="Picture 3" descr="H:\My Pictures\detergent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0"/>
            <a:ext cx="4343400" cy="2301875"/>
          </a:xfrm>
          <a:prstGeom prst="rect">
            <a:avLst/>
          </a:prstGeom>
          <a:noFill/>
        </p:spPr>
      </p:pic>
      <p:pic>
        <p:nvPicPr>
          <p:cNvPr id="18436" name="Picture 4" descr="H:\My Pictures\detergent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0"/>
            <a:ext cx="3429000" cy="2894013"/>
          </a:xfrm>
          <a:prstGeom prst="rect">
            <a:avLst/>
          </a:prstGeom>
          <a:noFill/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76200" y="2362200"/>
            <a:ext cx="4343400" cy="32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latin typeface="Microsoft Sans Serif" pitchFamily="34" charset="0"/>
              </a:rPr>
              <a:t>Safeway Select Detergent</a:t>
            </a:r>
          </a:p>
          <a:p>
            <a:pPr>
              <a:spcBef>
                <a:spcPct val="50000"/>
              </a:spcBef>
            </a:pPr>
            <a:r>
              <a:rPr lang="en-US" sz="3200" b="1" dirty="0">
                <a:latin typeface="Microsoft Sans Serif" pitchFamily="34" charset="0"/>
              </a:rPr>
              <a:t>300 oz.</a:t>
            </a:r>
          </a:p>
          <a:p>
            <a:pPr>
              <a:spcBef>
                <a:spcPct val="50000"/>
              </a:spcBef>
            </a:pPr>
            <a:r>
              <a:rPr lang="en-US" sz="3200" b="1" dirty="0">
                <a:latin typeface="Microsoft Sans Serif" pitchFamily="34" charset="0"/>
              </a:rPr>
              <a:t>$10.99</a:t>
            </a:r>
          </a:p>
          <a:p>
            <a:pPr>
              <a:spcBef>
                <a:spcPct val="50000"/>
              </a:spcBef>
            </a:pPr>
            <a:r>
              <a:rPr lang="en-US" sz="3200" b="1" dirty="0">
                <a:latin typeface="Microsoft Sans Serif" pitchFamily="34" charset="0"/>
              </a:rPr>
              <a:t>What is the Unit Price?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572000" y="2819400"/>
            <a:ext cx="46482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Microsoft Sans Serif" pitchFamily="34" charset="0"/>
              </a:rPr>
              <a:t>Wisk Laundry Detergent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Microsoft Sans Serif" pitchFamily="34" charset="0"/>
              </a:rPr>
              <a:t>100 oz.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Microsoft Sans Serif" pitchFamily="34" charset="0"/>
              </a:rPr>
              <a:t>$4.99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Microsoft Sans Serif" pitchFamily="34" charset="0"/>
              </a:rPr>
              <a:t>What is the Unit Price?</a:t>
            </a: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0" y="56388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40" name="WordArt 8"/>
          <p:cNvSpPr>
            <a:spLocks noChangeArrowheads="1" noChangeShapeType="1" noTextEdit="1"/>
          </p:cNvSpPr>
          <p:nvPr/>
        </p:nvSpPr>
        <p:spPr bwMode="auto">
          <a:xfrm>
            <a:off x="762000" y="5867400"/>
            <a:ext cx="76200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99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What is the better buy?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2"/>
          <p:cNvSpPr>
            <a:spLocks noChangeArrowheads="1" noChangeShapeType="1" noTextEdit="1"/>
          </p:cNvSpPr>
          <p:nvPr/>
        </p:nvSpPr>
        <p:spPr bwMode="auto">
          <a:xfrm>
            <a:off x="457200" y="152400"/>
            <a:ext cx="82296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771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Comparison Shopping:</a:t>
            </a:r>
          </a:p>
          <a:p>
            <a:pPr algn="ctr"/>
            <a:r>
              <a:rPr lang="en-US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Finding the Better Buy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76200" y="175260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600" dirty="0">
                <a:solidFill>
                  <a:schemeClr val="bg1"/>
                </a:solidFill>
                <a:latin typeface="Microsoft Sans Serif" pitchFamily="34" charset="0"/>
              </a:rPr>
              <a:t>“Finding the Better Buy” is determining which size, store, or deal will give you the most product for your </a:t>
            </a:r>
            <a:r>
              <a:rPr lang="en-US" sz="3600" dirty="0" smtClean="0">
                <a:solidFill>
                  <a:schemeClr val="bg1"/>
                </a:solidFill>
                <a:latin typeface="Microsoft Sans Serif" pitchFamily="34" charset="0"/>
              </a:rPr>
              <a:t>money</a:t>
            </a:r>
            <a:endParaRPr lang="en-US" sz="3600" dirty="0">
              <a:solidFill>
                <a:schemeClr val="bg1"/>
              </a:solidFill>
              <a:latin typeface="Microsoft Sans Serif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3505200"/>
            <a:ext cx="891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Microsoft Sans Serif" pitchFamily="34" charset="0"/>
              </a:rPr>
              <a:t> We use Unit Prices to compare product sizes to find the better buy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4724400"/>
            <a:ext cx="891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Microsoft Sans Serif" pitchFamily="34" charset="0"/>
              </a:rPr>
              <a:t>We also use Unit Prices to determine which store or deal will give us the better buy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:\My Pictures\paper plates ad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4419600" cy="2379663"/>
          </a:xfrm>
          <a:prstGeom prst="rect">
            <a:avLst/>
          </a:prstGeom>
          <a:noFill/>
        </p:spPr>
      </p:pic>
      <p:pic>
        <p:nvPicPr>
          <p:cNvPr id="20483" name="Picture 3" descr="H:\My Pictures\paper plates 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52400"/>
            <a:ext cx="4343400" cy="2401888"/>
          </a:xfrm>
          <a:prstGeom prst="rect">
            <a:avLst/>
          </a:prstGeom>
          <a:noFill/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28600" y="2895600"/>
            <a:ext cx="4038600" cy="245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Dixie plates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$2.49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24 count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plate)?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953000" y="2895600"/>
            <a:ext cx="4038600" cy="245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Hefty plates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2 for $4.00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50 count (each pkg.)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plate)?</a:t>
            </a:r>
          </a:p>
        </p:txBody>
      </p:sp>
      <p:sp>
        <p:nvSpPr>
          <p:cNvPr id="20486" name="WordArt 6"/>
          <p:cNvSpPr>
            <a:spLocks noChangeArrowheads="1" noChangeShapeType="1" noTextEdit="1"/>
          </p:cNvSpPr>
          <p:nvPr/>
        </p:nvSpPr>
        <p:spPr bwMode="auto">
          <a:xfrm>
            <a:off x="381000" y="5638800"/>
            <a:ext cx="8534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Which is the better buy?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124200" y="228600"/>
            <a:ext cx="4038600" cy="245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Cheerios 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3 for $6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13.75 oz. boxes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oz.)?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581400" y="3276600"/>
            <a:ext cx="4038600" cy="245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Cheerios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3 for $7.00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15 oz. boxes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oz.)?</a:t>
            </a:r>
          </a:p>
        </p:txBody>
      </p:sp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381000" y="6019800"/>
            <a:ext cx="8534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Which is the better buy?</a:t>
            </a:r>
          </a:p>
        </p:txBody>
      </p:sp>
      <p:pic>
        <p:nvPicPr>
          <p:cNvPr id="21509" name="Picture 5" descr="H:\My Pictures\cheerios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2665413" cy="3048000"/>
          </a:xfrm>
          <a:prstGeom prst="rect">
            <a:avLst/>
          </a:prstGeom>
          <a:noFill/>
        </p:spPr>
      </p:pic>
      <p:pic>
        <p:nvPicPr>
          <p:cNvPr id="21510" name="Picture 6" descr="H:\My Pictures\cheerios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352800"/>
            <a:ext cx="3276600" cy="2349500"/>
          </a:xfrm>
          <a:prstGeom prst="rect">
            <a:avLst/>
          </a:prstGeom>
          <a:noFill/>
        </p:spPr>
      </p:pic>
      <p:sp>
        <p:nvSpPr>
          <p:cNvPr id="21511" name="WordArt 7"/>
          <p:cNvSpPr>
            <a:spLocks noChangeArrowheads="1" noChangeShapeType="1" noTextEdit="1"/>
          </p:cNvSpPr>
          <p:nvPr/>
        </p:nvSpPr>
        <p:spPr bwMode="auto">
          <a:xfrm>
            <a:off x="5943600" y="0"/>
            <a:ext cx="2657475" cy="1457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Genuardi's</a:t>
            </a:r>
          </a:p>
        </p:txBody>
      </p:sp>
      <p:sp>
        <p:nvSpPr>
          <p:cNvPr id="21512" name="WordArt 8"/>
          <p:cNvSpPr>
            <a:spLocks noChangeArrowheads="1" noChangeShapeType="1" noTextEdit="1"/>
          </p:cNvSpPr>
          <p:nvPr/>
        </p:nvSpPr>
        <p:spPr bwMode="auto">
          <a:xfrm>
            <a:off x="6172200" y="2590800"/>
            <a:ext cx="2819400" cy="2362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Giant Food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Stores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514600" y="304800"/>
            <a:ext cx="2286000" cy="4375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Genuardi’s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Gatorade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10 for $10 + 2 free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32 oz. bottles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oz.)?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953000" y="2773363"/>
            <a:ext cx="4038600" cy="3094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Giant Food Stores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Gatorade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8 pack for $5.99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20 oz. bottles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oz.)?</a:t>
            </a:r>
          </a:p>
        </p:txBody>
      </p:sp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381000" y="5943600"/>
            <a:ext cx="8534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Which is the better buy?</a:t>
            </a:r>
          </a:p>
        </p:txBody>
      </p:sp>
      <p:pic>
        <p:nvPicPr>
          <p:cNvPr id="14345" name="Picture 9" descr="H:\My Pictures\gatorade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2432050" cy="4267200"/>
          </a:xfrm>
          <a:prstGeom prst="rect">
            <a:avLst/>
          </a:prstGeom>
          <a:noFill/>
        </p:spPr>
      </p:pic>
      <p:pic>
        <p:nvPicPr>
          <p:cNvPr id="14346" name="Picture 10" descr="H:\My Pictures\gatorade 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0"/>
            <a:ext cx="3724275" cy="2725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62000" y="6096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3124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latin typeface="Microsoft Sans Serif" pitchFamily="34" charset="0"/>
              </a:rPr>
              <a:t>Genuardi’s</a:t>
            </a:r>
            <a:endParaRPr lang="en-US" sz="3200" b="1" dirty="0">
              <a:latin typeface="Microsoft Sans Serif" pitchFamily="34" charset="0"/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3886200" y="304800"/>
            <a:ext cx="2362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Microsoft Sans Serif" pitchFamily="34" charset="0"/>
              </a:rPr>
              <a:t>Paper Plates</a:t>
            </a:r>
            <a:endParaRPr lang="en-US" b="1" dirty="0">
              <a:latin typeface="Microsoft Sans Serif" pitchFamily="34" charset="0"/>
            </a:endParaRPr>
          </a:p>
        </p:txBody>
      </p:sp>
      <p:pic>
        <p:nvPicPr>
          <p:cNvPr id="3085" name="Picture 13" descr="H:\My Pictures\paper plates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990600"/>
            <a:ext cx="4823413" cy="2667000"/>
          </a:xfrm>
          <a:prstGeom prst="rect">
            <a:avLst/>
          </a:prstGeom>
          <a:noFill/>
        </p:spPr>
      </p:pic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3733800" y="3886200"/>
            <a:ext cx="4648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Unit Price =	      $2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		  50 plates</a:t>
            </a:r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5867400" y="4419600"/>
            <a:ext cx="1219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4114800" y="5638800"/>
            <a:ext cx="449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 	    = $</a:t>
            </a:r>
            <a:r>
              <a:rPr lang="en-US" sz="2800" dirty="0" smtClean="0"/>
              <a:t>0.04 </a:t>
            </a:r>
            <a:r>
              <a:rPr lang="en-US" sz="2800" dirty="0"/>
              <a:t>per plate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" grpId="0"/>
      <p:bldP spid="3088" grpId="0"/>
      <p:bldP spid="309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305800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Century Gothic" pitchFamily="34" charset="0"/>
              </a:rPr>
              <a:t>Genuardi’s sells 3 different sizes of mayonnaise as follows:</a:t>
            </a:r>
          </a:p>
          <a:p>
            <a:pPr>
              <a:spcBef>
                <a:spcPct val="50000"/>
              </a:spcBef>
            </a:pPr>
            <a:endParaRPr lang="en-US" sz="2800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Small (10 oz.) 			for $2.33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Normal size (15 oz.) 		for $2.67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Big Container (22 oz.) 	for $3.24</a:t>
            </a:r>
          </a:p>
          <a:p>
            <a:pPr>
              <a:spcBef>
                <a:spcPct val="50000"/>
              </a:spcBef>
            </a:pPr>
            <a:endParaRPr lang="en-US" sz="2800" b="1"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latin typeface="Century Gothic" pitchFamily="34" charset="0"/>
              </a:rPr>
              <a:t>Which one is the better buy?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:\My Pictures\paper towel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16338" cy="3854450"/>
          </a:xfrm>
          <a:prstGeom prst="rect">
            <a:avLst/>
          </a:prstGeom>
          <a:noFill/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114800" y="304800"/>
            <a:ext cx="487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810000" y="457200"/>
            <a:ext cx="54864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Microsoft Sans Serif" pitchFamily="34" charset="0"/>
              </a:rPr>
              <a:t>Genuardi’s has these paper towels on sale, 8 rolls for $5.99.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Microsoft Sans Serif" pitchFamily="34" charset="0"/>
              </a:rPr>
              <a:t>However they also sell another larger package, 24 rolls for $16.99.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Microsoft Sans Serif" pitchFamily="34" charset="0"/>
              </a:rPr>
              <a:t>You want to buy these since they are on sale, but which is actually the better buy?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:\My Pictures\paper towel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738" y="1219200"/>
            <a:ext cx="2938462" cy="3048000"/>
          </a:xfrm>
          <a:prstGeom prst="rect">
            <a:avLst/>
          </a:prstGeom>
          <a:noFill/>
        </p:spPr>
      </p:pic>
      <p:pic>
        <p:nvPicPr>
          <p:cNvPr id="25603" name="Picture 3" descr="H:\My Pictures\paper towels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295400"/>
            <a:ext cx="4629150" cy="2511425"/>
          </a:xfrm>
          <a:prstGeom prst="rect">
            <a:avLst/>
          </a:prstGeom>
          <a:noFill/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04800" y="4343400"/>
            <a:ext cx="86868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Microsoft Sans Serif" pitchFamily="34" charset="0"/>
              </a:rPr>
              <a:t>Now you want to compare these two brands, which are both on sale.  You have determined that you want 8 rolls of paper towels.  Which brand will you buy?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81000" y="76200"/>
            <a:ext cx="3733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Bounty: 8 rolls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	   $5.99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876800" y="76200"/>
            <a:ext cx="38100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Thirsty: 2 rolls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	    $2.99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:\My Pictures\water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0"/>
            <a:ext cx="2878138" cy="3711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2531" name="Picture 3" descr="H:\My Pictures\water 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810000"/>
            <a:ext cx="4105275" cy="2973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352800" y="152400"/>
            <a:ext cx="5181600" cy="3122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latin typeface="Courier New" pitchFamily="49" charset="0"/>
              </a:rPr>
              <a:t>Aquafina:</a:t>
            </a:r>
            <a:r>
              <a:rPr lang="en-US" sz="3600" b="1">
                <a:latin typeface="Courier New" pitchFamily="49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24 pack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$3.99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16.9 oz. bottles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419600" y="3581400"/>
            <a:ext cx="4419600" cy="3122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latin typeface="Courier New" pitchFamily="49" charset="0"/>
              </a:rPr>
              <a:t>Deer Park:</a:t>
            </a:r>
            <a:r>
              <a:rPr lang="en-US" sz="3600" b="1">
                <a:latin typeface="Courier New" pitchFamily="49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12 pack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$2.99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12 oz. bottles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457200" y="30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Microsoft Sans Serif" pitchFamily="34" charset="0"/>
              </a:rPr>
              <a:t>Cereal	</a:t>
            </a:r>
          </a:p>
        </p:txBody>
      </p:sp>
      <p:pic>
        <p:nvPicPr>
          <p:cNvPr id="3" name="Picture 15" descr="H:\My Pictures\cheerios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90600"/>
            <a:ext cx="2662918" cy="2895600"/>
          </a:xfrm>
          <a:prstGeom prst="rect">
            <a:avLst/>
          </a:prstGeom>
          <a:noFill/>
        </p:spPr>
      </p:pic>
      <p:sp>
        <p:nvSpPr>
          <p:cNvPr id="4" name="Text Box 19"/>
          <p:cNvSpPr txBox="1">
            <a:spLocks noChangeArrowheads="1"/>
          </p:cNvSpPr>
          <p:nvPr/>
        </p:nvSpPr>
        <p:spPr bwMode="auto">
          <a:xfrm>
            <a:off x="4114800" y="1585912"/>
            <a:ext cx="35814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Unit Price =          $2</a:t>
            </a:r>
          </a:p>
          <a:p>
            <a:pPr>
              <a:spcBef>
                <a:spcPct val="50000"/>
              </a:spcBef>
            </a:pPr>
            <a:r>
              <a:rPr lang="en-US" b="1" dirty="0"/>
              <a:t>	                 9 oz.</a:t>
            </a: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4953000" y="27432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	    = $0.22 per oz.</a:t>
            </a:r>
          </a:p>
        </p:txBody>
      </p:sp>
      <p:sp>
        <p:nvSpPr>
          <p:cNvPr id="6" name="Text Box 26"/>
          <p:cNvSpPr txBox="1">
            <a:spLocks noChangeArrowheads="1"/>
          </p:cNvSpPr>
          <p:nvPr/>
        </p:nvSpPr>
        <p:spPr bwMode="auto">
          <a:xfrm>
            <a:off x="3962400" y="4862513"/>
            <a:ext cx="41910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Unit Price =        $2</a:t>
            </a:r>
          </a:p>
          <a:p>
            <a:pPr>
              <a:spcBef>
                <a:spcPct val="50000"/>
              </a:spcBef>
            </a:pPr>
            <a:r>
              <a:rPr lang="en-US" b="1" dirty="0"/>
              <a:t>	            13.75 oz</a:t>
            </a:r>
          </a:p>
        </p:txBody>
      </p:sp>
      <p:sp>
        <p:nvSpPr>
          <p:cNvPr id="7" name="Text Box 27"/>
          <p:cNvSpPr txBox="1">
            <a:spLocks noChangeArrowheads="1"/>
          </p:cNvSpPr>
          <p:nvPr/>
        </p:nvSpPr>
        <p:spPr bwMode="auto">
          <a:xfrm>
            <a:off x="4495800" y="60198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	    = $0.15 per oz.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4038600" y="304800"/>
            <a:ext cx="1066800" cy="1014412"/>
          </a:xfrm>
          <a:prstGeom prst="rect">
            <a:avLst/>
          </a:prstGeom>
          <a:noFill/>
          <a:ln w="9525" cap="rnd">
            <a:solidFill>
              <a:srgbClr val="FF0000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dirty="0">
                <a:solidFill>
                  <a:srgbClr val="FF0000"/>
                </a:solidFill>
                <a:latin typeface="Microsoft Sans Serif" pitchFamily="34" charset="0"/>
              </a:rPr>
              <a:t>For </a:t>
            </a:r>
          </a:p>
          <a:p>
            <a:pPr>
              <a:spcBef>
                <a:spcPct val="50000"/>
              </a:spcBef>
            </a:pPr>
            <a:r>
              <a:rPr lang="en-US" b="1" i="1" dirty="0">
                <a:solidFill>
                  <a:srgbClr val="FF0000"/>
                </a:solidFill>
                <a:latin typeface="Microsoft Sans Serif" pitchFamily="34" charset="0"/>
              </a:rPr>
              <a:t>9 oz.</a:t>
            </a:r>
          </a:p>
        </p:txBody>
      </p:sp>
      <p:sp>
        <p:nvSpPr>
          <p:cNvPr id="9" name="Text Box 32"/>
          <p:cNvSpPr txBox="1">
            <a:spLocks noChangeArrowheads="1"/>
          </p:cNvSpPr>
          <p:nvPr/>
        </p:nvSpPr>
        <p:spPr bwMode="auto">
          <a:xfrm>
            <a:off x="3733800" y="3557588"/>
            <a:ext cx="1447800" cy="1014412"/>
          </a:xfrm>
          <a:prstGeom prst="rect">
            <a:avLst/>
          </a:prstGeom>
          <a:noFill/>
          <a:ln w="9525" cap="rnd">
            <a:solidFill>
              <a:srgbClr val="FF0000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dirty="0">
                <a:solidFill>
                  <a:srgbClr val="FF0000"/>
                </a:solidFill>
                <a:latin typeface="Microsoft Sans Serif" pitchFamily="34" charset="0"/>
              </a:rPr>
              <a:t>For </a:t>
            </a:r>
          </a:p>
          <a:p>
            <a:pPr>
              <a:spcBef>
                <a:spcPct val="50000"/>
              </a:spcBef>
            </a:pPr>
            <a:r>
              <a:rPr lang="en-US" b="1" i="1" dirty="0">
                <a:solidFill>
                  <a:srgbClr val="FF0000"/>
                </a:solidFill>
                <a:latin typeface="Microsoft Sans Serif" pitchFamily="34" charset="0"/>
              </a:rPr>
              <a:t>13.75 oz.</a:t>
            </a:r>
          </a:p>
        </p:txBody>
      </p:sp>
      <p:sp>
        <p:nvSpPr>
          <p:cNvPr id="10" name="Line 25"/>
          <p:cNvSpPr>
            <a:spLocks noChangeShapeType="1"/>
          </p:cNvSpPr>
          <p:nvPr/>
        </p:nvSpPr>
        <p:spPr bwMode="auto">
          <a:xfrm>
            <a:off x="6248400" y="2043112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Line 28"/>
          <p:cNvSpPr>
            <a:spLocks noChangeShapeType="1"/>
          </p:cNvSpPr>
          <p:nvPr/>
        </p:nvSpPr>
        <p:spPr bwMode="auto">
          <a:xfrm>
            <a:off x="5867400" y="5413375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3505200" y="3351212"/>
            <a:ext cx="52578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381000" y="30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Microsoft Sans Serif" pitchFamily="34" charset="0"/>
              </a:rPr>
              <a:t>Coffee</a:t>
            </a:r>
          </a:p>
        </p:txBody>
      </p:sp>
      <p:pic>
        <p:nvPicPr>
          <p:cNvPr id="3" name="Picture 14" descr="H:\My Pictures\coffee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38200"/>
            <a:ext cx="4489381" cy="2362200"/>
          </a:xfrm>
          <a:prstGeom prst="rect">
            <a:avLst/>
          </a:prstGeom>
          <a:noFill/>
        </p:spPr>
      </p:pic>
      <p:sp>
        <p:nvSpPr>
          <p:cNvPr id="4" name="Text Box 19"/>
          <p:cNvSpPr txBox="1">
            <a:spLocks noChangeArrowheads="1"/>
          </p:cNvSpPr>
          <p:nvPr/>
        </p:nvSpPr>
        <p:spPr bwMode="auto">
          <a:xfrm>
            <a:off x="1219200" y="4038600"/>
            <a:ext cx="4648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/>
              <a:t>Unit Price =         </a:t>
            </a:r>
          </a:p>
          <a:p>
            <a:pPr>
              <a:spcBef>
                <a:spcPct val="50000"/>
              </a:spcBef>
            </a:pPr>
            <a:r>
              <a:rPr lang="en-US" sz="2800" b="1" dirty="0" smtClean="0"/>
              <a:t>	                 </a:t>
            </a:r>
            <a:endParaRPr lang="en-US" sz="28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581400" y="4495800"/>
            <a:ext cx="16002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H:\My Pictures\shoprite ad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99221" y="-152400"/>
            <a:ext cx="7273021" cy="8458200"/>
          </a:xfrm>
          <a:prstGeom prst="rect">
            <a:avLst/>
          </a:prstGeom>
          <a:noFill/>
        </p:spPr>
      </p:pic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685800" y="1447800"/>
            <a:ext cx="4114800" cy="2286000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096000" y="76200"/>
            <a:ext cx="30480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err="1"/>
              <a:t>Dannon</a:t>
            </a:r>
            <a:r>
              <a:rPr lang="en-US" sz="2800" b="1" dirty="0"/>
              <a:t> water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32 pack for $4.99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How much per bottle</a:t>
            </a:r>
            <a:r>
              <a:rPr lang="en-US" sz="2800" b="1" dirty="0" smtClean="0"/>
              <a:t>?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If each bottle is 16.9 oz., how much per oz?</a:t>
            </a:r>
          </a:p>
        </p:txBody>
      </p:sp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-76200" y="228600"/>
            <a:ext cx="6096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>
                <a:ln w="1905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66FF33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Shop Rite Supermarkets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:\My Pictures\shoprite ad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95400" y="-2133600"/>
            <a:ext cx="8141197" cy="9467850"/>
          </a:xfrm>
          <a:prstGeom prst="rect">
            <a:avLst/>
          </a:prstGeom>
          <a:noFill/>
        </p:spPr>
      </p:pic>
      <p:sp>
        <p:nvSpPr>
          <p:cNvPr id="3" name="Oval 5"/>
          <p:cNvSpPr>
            <a:spLocks noChangeArrowheads="1"/>
          </p:cNvSpPr>
          <p:nvPr/>
        </p:nvSpPr>
        <p:spPr bwMode="auto">
          <a:xfrm>
            <a:off x="381000" y="3429000"/>
            <a:ext cx="3048000" cy="1828800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486400" y="762000"/>
            <a:ext cx="3657600" cy="418576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Canada Dry Ginger Ale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6 packs, 3 for $</a:t>
            </a:r>
            <a:r>
              <a:rPr lang="en-US" sz="2800" b="1" dirty="0" smtClean="0"/>
              <a:t>5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How much per can</a:t>
            </a:r>
            <a:r>
              <a:rPr lang="en-US" sz="2800" b="1" dirty="0" smtClean="0"/>
              <a:t>?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:\My Pictures\water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08087"/>
            <a:ext cx="4114800" cy="2982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724400" y="1143000"/>
            <a:ext cx="36576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Deer Park Water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12 pack for $2.99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Each bottle is 12 oz.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How much per bottle</a:t>
            </a:r>
            <a:r>
              <a:rPr lang="en-US" sz="2800" b="1" dirty="0" smtClean="0"/>
              <a:t>?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How much per oz?</a:t>
            </a:r>
          </a:p>
        </p:txBody>
      </p:sp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304800" y="304800"/>
            <a:ext cx="46101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Giant Food Stores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:\My Pictures\tea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3962400" cy="2841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572000" y="1219200"/>
            <a:ext cx="3886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Tea Bags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Package of 100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2 boxes for $5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How much per tea bag?</a:t>
            </a:r>
          </a:p>
        </p:txBody>
      </p:sp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>
            <a:off x="228600" y="228600"/>
            <a:ext cx="46101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Giant Food Stores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:\My Pictures\coke 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161925"/>
            <a:ext cx="4989361" cy="2505075"/>
          </a:xfrm>
          <a:prstGeom prst="rect">
            <a:avLst/>
          </a:prstGeom>
          <a:noFill/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81000" y="2895600"/>
            <a:ext cx="3810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Coke 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2 liter </a:t>
            </a:r>
            <a:r>
              <a:rPr lang="en-US" sz="2800" b="1" dirty="0" smtClean="0"/>
              <a:t>bottles; 4 </a:t>
            </a:r>
            <a:r>
              <a:rPr lang="en-US" sz="2800" b="1" dirty="0"/>
              <a:t>for $5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How much per liter</a:t>
            </a:r>
            <a:r>
              <a:rPr lang="en-US" sz="2800" b="1" dirty="0" smtClean="0"/>
              <a:t>?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How much per bottle?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587</Words>
  <Application>Microsoft Office PowerPoint</Application>
  <PresentationFormat>On-screen Show (4:3)</PresentationFormat>
  <Paragraphs>144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Central Bucks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Teacher</dc:creator>
  <cp:lastModifiedBy>Lauren McNelis</cp:lastModifiedBy>
  <cp:revision>16</cp:revision>
  <dcterms:created xsi:type="dcterms:W3CDTF">2005-04-25T12:58:51Z</dcterms:created>
  <dcterms:modified xsi:type="dcterms:W3CDTF">2011-11-03T17:24:52Z</dcterms:modified>
</cp:coreProperties>
</file>